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wav" ContentType="audio/wav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84" r:id="rId2"/>
    <p:sldId id="259" r:id="rId3"/>
    <p:sldId id="278" r:id="rId4"/>
    <p:sldId id="279" r:id="rId5"/>
    <p:sldId id="276" r:id="rId6"/>
    <p:sldId id="275" r:id="rId7"/>
    <p:sldId id="280" r:id="rId8"/>
    <p:sldId id="281" r:id="rId9"/>
    <p:sldId id="282" r:id="rId10"/>
    <p:sldId id="283" r:id="rId11"/>
    <p:sldId id="287" r:id="rId12"/>
    <p:sldId id="286" r:id="rId1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1E2"/>
    <a:srgbClr val="0000CC"/>
    <a:srgbClr val="000099"/>
    <a:srgbClr val="003300"/>
    <a:srgbClr val="000066"/>
    <a:srgbClr val="000000"/>
    <a:srgbClr val="660033"/>
    <a:srgbClr val="660066"/>
    <a:srgbClr val="80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8578" autoAdjust="0"/>
  </p:normalViewPr>
  <p:slideViewPr>
    <p:cSldViewPr>
      <p:cViewPr>
        <p:scale>
          <a:sx n="66" d="100"/>
          <a:sy n="66" d="100"/>
        </p:scale>
        <p:origin x="480" y="8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994FE-EF24-45FD-85B5-0FF528FAF1B3}" type="datetimeFigureOut">
              <a:rPr lang="en-US" smtClean="0"/>
              <a:pPr/>
              <a:t>10/15/21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BC010-9682-4E2B-9A47-D07D305E1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BC010-9682-4E2B-9A47-D07D305E135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BC010-9682-4E2B-9A47-D07D305E135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94B8-FA11-4E77-8985-CE0648E35C43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ED53-9882-41E5-9EC3-D936545497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94B8-FA11-4E77-8985-CE0648E35C43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ED53-9882-41E5-9EC3-D936545497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94B8-FA11-4E77-8985-CE0648E35C43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ED53-9882-41E5-9EC3-D936545497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39" y="3772031"/>
            <a:ext cx="2395184" cy="2852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816" y="0"/>
            <a:ext cx="295036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99" y="31307"/>
            <a:ext cx="2015846" cy="1236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8120"/>
            <a:ext cx="9144000" cy="1319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208">
            <a:off x="7020504" y="1836972"/>
            <a:ext cx="871365" cy="16422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1059" cy="15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17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359"/>
            <a:ext cx="9144000" cy="6960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2358"/>
            <a:ext cx="1131059" cy="15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0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94B8-FA11-4E77-8985-CE0648E35C43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ED53-9882-41E5-9EC3-D936545497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94B8-FA11-4E77-8985-CE0648E35C43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ED53-9882-41E5-9EC3-D936545497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94B8-FA11-4E77-8985-CE0648E35C43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ED53-9882-41E5-9EC3-D936545497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94B8-FA11-4E77-8985-CE0648E35C43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ED53-9882-41E5-9EC3-D936545497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94B8-FA11-4E77-8985-CE0648E35C43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ED53-9882-41E5-9EC3-D936545497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94B8-FA11-4E77-8985-CE0648E35C43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ED53-9882-41E5-9EC3-D936545497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94B8-FA11-4E77-8985-CE0648E35C43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ED53-9882-41E5-9EC3-D936545497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94B8-FA11-4E77-8985-CE0648E35C43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ED53-9882-41E5-9EC3-D936545497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F94B8-FA11-4E77-8985-CE0648E35C43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0ED53-9882-41E5-9EC3-D9365454977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1.wmf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8.wmf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3641" y="947640"/>
            <a:ext cx="6028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ỦY BAN NHÂN DÂN QUẬN THANH KHÊ</a:t>
            </a:r>
          </a:p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TRƯỜNG THCS NGUYỄN ĐÌNH CHIỂU</a:t>
            </a:r>
            <a:endParaRPr lang="en-US" sz="24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358" y="2206398"/>
            <a:ext cx="6454036" cy="302390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7</a:t>
            </a:r>
            <a:endParaRPr lang="en-US" sz="32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sz="32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br>
              <a:rPr lang="en-US" sz="32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3200" i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§5. TIÊN ĐỀ Ơ-CLIT VỀ ĐƯỜNG THẲNG SONG SONG).</a:t>
            </a:r>
            <a:endParaRPr lang="en-US" sz="32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94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2133600" y="4724400"/>
            <a:ext cx="2396014" cy="1293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233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482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Ở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tiết</a:t>
            </a:r>
            <a:r>
              <a:rPr lang="en-US" sz="3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học</a:t>
            </a:r>
            <a:r>
              <a:rPr lang="en-US" sz="3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này</a:t>
            </a:r>
            <a:r>
              <a:rPr lang="en-US" sz="3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sz="3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lưu</a:t>
            </a:r>
            <a:r>
              <a:rPr lang="en-US" sz="3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ý:</a:t>
            </a:r>
            <a:endParaRPr lang="en-US" sz="32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774442"/>
            <a:ext cx="441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Nếu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cắt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mà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 a)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so le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bằng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nhau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; </a:t>
            </a:r>
          </a:p>
          <a:p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hoặc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b)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vị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bằng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nhau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hoặc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c)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cùng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phía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bù</a:t>
            </a:r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nhau</a:t>
            </a:r>
            <a:endParaRPr lang="en-US" sz="3200" dirty="0" smtClean="0">
              <a:solidFill>
                <a:srgbClr val="0000CC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thì</a:t>
            </a:r>
            <a:r>
              <a:rPr lang="en-US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đó</a:t>
            </a:r>
            <a:r>
              <a:rPr lang="en-US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song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song</a:t>
            </a:r>
            <a:r>
              <a:rPr lang="en-US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sz="3200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i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799" y="762000"/>
            <a:ext cx="22590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876800" y="762000"/>
            <a:ext cx="403860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*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Nếu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cắt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u="sng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3200" i="1" u="sng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u="sng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3200" i="1" u="sng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u="sng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sz="3200" i="1" u="sng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song </a:t>
            </a:r>
            <a:r>
              <a:rPr lang="en-US" sz="3200" i="1" u="sng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song</a:t>
            </a:r>
            <a:r>
              <a:rPr lang="en-US" sz="3200" i="1" u="sng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thì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a)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so le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bằng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nhau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;</a:t>
            </a:r>
            <a:endParaRPr lang="en-US" sz="3200" dirty="0" smtClean="0">
              <a:solidFill>
                <a:srgbClr val="0000CC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b)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vị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bằng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nhau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;</a:t>
            </a:r>
            <a:endParaRPr lang="en-US" sz="3200" dirty="0" smtClean="0">
              <a:solidFill>
                <a:srgbClr val="0000CC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c)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cùng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phía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bù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nhau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5056188"/>
            <a:ext cx="2994025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4491038"/>
            <a:ext cx="2770187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3746500"/>
            <a:ext cx="2438400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4921250"/>
            <a:ext cx="2312988" cy="135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657600"/>
            <a:ext cx="3468687" cy="27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976563"/>
            <a:ext cx="27971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2627313"/>
            <a:ext cx="2519362" cy="7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2268538"/>
            <a:ext cx="2428875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2913063"/>
            <a:ext cx="3281363" cy="10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568700"/>
            <a:ext cx="3011487" cy="53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1147763"/>
            <a:ext cx="3487737" cy="8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9" name="Picture 13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479550"/>
            <a:ext cx="3254375" cy="257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0" name="Picture 1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403225"/>
            <a:ext cx="3316287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1" name="Picture 15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717550"/>
            <a:ext cx="2824163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2" name="Picture 16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4775"/>
            <a:ext cx="958850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5127" y="1010412"/>
            <a:ext cx="491099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3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Hướng dẫn tự học</a:t>
            </a:r>
            <a:endParaRPr lang="en-US" sz="33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49" y="3820478"/>
            <a:ext cx="2129903" cy="2129903"/>
          </a:xfrm>
          <a:prstGeom prst="rect">
            <a:avLst/>
          </a:prstGeom>
        </p:spPr>
      </p:pic>
      <p:pic>
        <p:nvPicPr>
          <p:cNvPr id="6" name="Picture 2" descr="pink_flower_divider_md_cl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7380" y="5643564"/>
            <a:ext cx="534924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3"/>
          <p:cNvSpPr txBox="1">
            <a:spLocks noChangeArrowheads="1"/>
          </p:cNvSpPr>
          <p:nvPr/>
        </p:nvSpPr>
        <p:spPr bwMode="auto">
          <a:xfrm>
            <a:off x="9555480" y="5086351"/>
            <a:ext cx="1083564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40" b="1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Giờ</a:t>
            </a:r>
            <a:r>
              <a:rPr lang="en-US" sz="324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40" b="1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học</a:t>
            </a:r>
            <a:r>
              <a:rPr lang="en-US" sz="324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40" b="1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đến</a:t>
            </a:r>
            <a:r>
              <a:rPr lang="en-US" sz="324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40" b="1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đây</a:t>
            </a:r>
            <a:r>
              <a:rPr lang="en-US" sz="324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40" b="1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kết</a:t>
            </a:r>
            <a:r>
              <a:rPr lang="en-US" sz="324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40" b="1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thúc</a:t>
            </a:r>
            <a:r>
              <a:rPr lang="en-US" sz="324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40" b="1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chúc</a:t>
            </a:r>
            <a:r>
              <a:rPr lang="en-US" sz="324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40" b="1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sz="324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40" b="1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sz="324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40" b="1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mạnh</a:t>
            </a:r>
            <a:r>
              <a:rPr lang="en-US" sz="324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40" b="1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khõe</a:t>
            </a:r>
            <a:r>
              <a:rPr lang="en-US" sz="324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40" b="1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học</a:t>
            </a:r>
            <a:r>
              <a:rPr lang="en-US" sz="324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40" b="1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tập</a:t>
            </a:r>
            <a:r>
              <a:rPr lang="en-US" sz="324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40" b="1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tốt</a:t>
            </a:r>
            <a:r>
              <a:rPr lang="en-US" sz="324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!</a:t>
            </a:r>
          </a:p>
        </p:txBody>
      </p:sp>
      <p:pic>
        <p:nvPicPr>
          <p:cNvPr id="12" name="Picture 2" descr="pink_flower_divider_md_cl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1770" y="4881899"/>
            <a:ext cx="4011930" cy="2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57200" y="1755486"/>
            <a:ext cx="8686800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3200" b="1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Học</a:t>
            </a:r>
            <a:r>
              <a:rPr lang="en-US" sz="3200" b="1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thuộc</a:t>
            </a:r>
            <a:r>
              <a:rPr lang="en-US" sz="3200" b="1" dirty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Tiên</a:t>
            </a:r>
            <a:r>
              <a:rPr lang="en-US" sz="3200" b="1" dirty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đề</a:t>
            </a:r>
            <a:r>
              <a:rPr lang="en-US" sz="3200" b="1" dirty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Ơ</a:t>
            </a:r>
            <a:r>
              <a:rPr lang="en-US" sz="3200" b="1" dirty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- clit,  </a:t>
            </a:r>
            <a:r>
              <a:rPr lang="en-US" sz="3200" b="1" dirty="0" err="1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tính</a:t>
            </a:r>
            <a:r>
              <a:rPr lang="en-US" sz="3200" b="1" dirty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chất</a:t>
            </a:r>
            <a:r>
              <a:rPr lang="en-US" sz="3200" b="1" dirty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3200" b="1" dirty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3200" b="1" dirty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3200" b="1" dirty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sz="3200" b="1" dirty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song song.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3200" b="1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Tiết</a:t>
            </a:r>
            <a:r>
              <a:rPr lang="en-US" sz="3200" b="1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sz="3200" b="1" dirty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”</a:t>
            </a:r>
            <a:r>
              <a:rPr lang="en-US" sz="3200" b="1" dirty="0" err="1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Luyện</a:t>
            </a:r>
            <a:r>
              <a:rPr lang="en-US" sz="3200" b="1" dirty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tập</a:t>
            </a:r>
            <a:r>
              <a:rPr lang="en-US" sz="3200" b="1" dirty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25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7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7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6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353" y="1184673"/>
            <a:ext cx="31718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_Văn_Bản 3"/>
          <p:cNvSpPr txBox="1"/>
          <p:nvPr/>
        </p:nvSpPr>
        <p:spPr>
          <a:xfrm>
            <a:off x="2601593" y="88931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smtClean="0">
                <a:solidFill>
                  <a:schemeClr val="bg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Kiểm tra bài cũ:</a:t>
            </a:r>
            <a:endParaRPr lang="vi-VN" sz="3600" b="1" dirty="0">
              <a:solidFill>
                <a:schemeClr val="bg1">
                  <a:lumMod val="9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4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8686800" y="6433439"/>
          <a:ext cx="228600" cy="195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5" name="Equation" r:id="rId7" imgW="3352680" imgH="253800" progId="Equation.DSMT4">
                  <p:embed/>
                </p:oleObj>
              </mc:Choice>
              <mc:Fallback>
                <p:oleObj name="Equation" r:id="rId7" imgW="335268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33439"/>
                        <a:ext cx="228600" cy="195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1303556"/>
            <a:ext cx="6248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Nếu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cắt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song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song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thì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a)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so le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bằng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nhau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b)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vị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bằng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nhau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c)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cùng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phía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bù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 smtClean="0">
                <a:latin typeface="Times New Roman" charset="0"/>
                <a:ea typeface="Times New Roman" charset="0"/>
                <a:cs typeface="Times New Roman" charset="0"/>
              </a:rPr>
              <a:t>nhau</a:t>
            </a:r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30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948" y="812953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1.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Phát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biểu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tính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chất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song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song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800" b="1" i="1" dirty="0">
              <a:solidFill>
                <a:srgbClr val="0000CC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048" y="5056763"/>
            <a:ext cx="2819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4449553"/>
            <a:ext cx="4991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43400" y="5802411"/>
            <a:ext cx="4676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6200" y="38862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i="1" dirty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. Ở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vẽ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trên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, a//b.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hãy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điền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vào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chỗ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trống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(...)</a:t>
            </a:r>
            <a:endParaRPr lang="en-US" sz="2800" b="1" i="1" dirty="0">
              <a:solidFill>
                <a:srgbClr val="0000CC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311" y="4361594"/>
            <a:ext cx="905368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a) Hai </a:t>
            </a:r>
            <a:r>
              <a:rPr lang="en-US" sz="30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30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so le </a:t>
            </a:r>
            <a:r>
              <a:rPr lang="en-US" sz="30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30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mr-IN" sz="30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…………………………………</a:t>
            </a:r>
            <a:r>
              <a:rPr lang="vi-VN" sz="30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b) Hai </a:t>
            </a:r>
            <a:r>
              <a:rPr lang="en-US" sz="30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30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r>
              <a:rPr lang="en-US" sz="30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vị</a:t>
            </a:r>
            <a:r>
              <a:rPr lang="en-US" sz="30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mr-IN" sz="30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…………………</a:t>
            </a:r>
            <a:r>
              <a:rPr lang="vi-VN" sz="30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3000" dirty="0" smtClean="0">
              <a:solidFill>
                <a:srgbClr val="0E31E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c) Hai </a:t>
            </a:r>
            <a:r>
              <a:rPr lang="en-US" sz="30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30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30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cùng</a:t>
            </a:r>
            <a:r>
              <a:rPr lang="en-US" sz="30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phía</a:t>
            </a:r>
            <a:r>
              <a:rPr lang="en-US" sz="30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mr-IN" sz="30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………………………………</a:t>
            </a:r>
            <a:r>
              <a:rPr lang="vi-VN" sz="30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3000" dirty="0">
              <a:solidFill>
                <a:srgbClr val="0E31E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17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35421" t="41738" r="25399" b="25215"/>
          <a:stretch>
            <a:fillRect/>
          </a:stretch>
        </p:blipFill>
        <p:spPr bwMode="auto">
          <a:xfrm>
            <a:off x="2362200" y="2256288"/>
            <a:ext cx="4648200" cy="25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83023"/>
            <a:ext cx="8610600" cy="1554162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 smtClean="0">
                <a:latin typeface="Times New Roman" charset="0"/>
                <a:ea typeface="Times New Roman" charset="0"/>
                <a:cs typeface="Times New Roman" charset="0"/>
              </a:rPr>
              <a:t>Ở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latin typeface="Times New Roman" charset="0"/>
                <a:ea typeface="Times New Roman" charset="0"/>
                <a:cs typeface="Times New Roman" charset="0"/>
              </a:rPr>
              <a:t>vẽ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200" dirty="0" err="1" smtClean="0"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song song </a:t>
            </a:r>
            <a:r>
              <a:rPr lang="en-US" sz="3200" dirty="0" err="1" smtClean="0"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BC, </a:t>
            </a:r>
            <a:r>
              <a:rPr lang="en-US" sz="3200" dirty="0" err="1" smtClean="0"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song song </a:t>
            </a:r>
            <a:r>
              <a:rPr lang="en-US" sz="3200" dirty="0" err="1" smtClean="0"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AC ?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514600"/>
            <a:ext cx="91440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" y="5205463"/>
            <a:ext cx="84582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5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TL: </a:t>
            </a:r>
            <a:r>
              <a:rPr lang="en-US" sz="35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5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trả</a:t>
            </a:r>
            <a:r>
              <a:rPr lang="en-US" sz="35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lời</a:t>
            </a:r>
            <a:r>
              <a:rPr lang="en-US" sz="35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sẽ</a:t>
            </a:r>
            <a:r>
              <a:rPr lang="en-US" sz="35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35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35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bài</a:t>
            </a:r>
            <a:r>
              <a:rPr lang="en-US" sz="35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học</a:t>
            </a:r>
            <a:r>
              <a:rPr lang="en-US" sz="35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hôm</a:t>
            </a:r>
            <a:r>
              <a:rPr lang="en-US" sz="35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nay.</a:t>
            </a:r>
            <a:endParaRPr lang="en-US" sz="3500" dirty="0">
              <a:solidFill>
                <a:srgbClr val="0000CC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2166" y="77591"/>
            <a:ext cx="242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Khởi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động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581400"/>
            <a:ext cx="29718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8913" y="914400"/>
            <a:ext cx="23002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-55096"/>
            <a:ext cx="8610600" cy="969496"/>
          </a:xfrm>
          <a:prstGeom prst="rect">
            <a:avLst/>
          </a:prstGeom>
        </p:spPr>
        <p:txBody>
          <a:bodyPr wrap="none" tIns="0" bIns="0">
            <a:noAutofit/>
          </a:bodyPr>
          <a:lstStyle/>
          <a:p>
            <a:pPr algn="ctr"/>
            <a:r>
              <a:rPr lang="en-US" sz="3600" b="1" dirty="0" err="1" smtClean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Tiết</a:t>
            </a:r>
            <a:r>
              <a:rPr lang="en-US" sz="3600" b="1" dirty="0" smtClean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 10. LUYỆN TẬP</a:t>
            </a:r>
          </a:p>
          <a:p>
            <a:pPr algn="ctr"/>
            <a:r>
              <a:rPr lang="en-US" sz="2200" b="1" i="1" dirty="0" smtClean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(§5. TIÊN ĐỀ Ơ-CLIT VỀ ĐƯỜNG THẲNG SONG SONG)</a:t>
            </a:r>
          </a:p>
          <a:p>
            <a:endParaRPr lang="en-US" sz="2400" b="1" dirty="0" smtClean="0">
              <a:solidFill>
                <a:srgbClr val="FFC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1100" b="1" dirty="0" smtClean="0">
              <a:solidFill>
                <a:srgbClr val="FFC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95400"/>
            <a:ext cx="6019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1)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Tiên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đề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Ơ-Clit: Qua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điểm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nằm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ngoài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3200" i="1" dirty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u="sng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chỉ</a:t>
            </a:r>
            <a:r>
              <a:rPr lang="en-US" sz="3200" i="1" u="sng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u="sng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3200" i="1" u="sng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u="sng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3200" i="1" u="sng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song song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đó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3200" i="1" dirty="0">
              <a:solidFill>
                <a:srgbClr val="0000CC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18762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1)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978296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Nhắc</a:t>
            </a:r>
            <a:r>
              <a:rPr lang="en-US" sz="2000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lại</a:t>
            </a:r>
            <a:r>
              <a:rPr lang="en-US" sz="2000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lý</a:t>
            </a:r>
            <a:r>
              <a:rPr lang="en-US" sz="2000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thuyết</a:t>
            </a:r>
            <a:r>
              <a:rPr lang="en-US" sz="2000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sz="2000" i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352800"/>
            <a:ext cx="5943600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2)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Nếu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cắt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song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song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thì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a)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so le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bằng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nhau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;</a:t>
            </a:r>
            <a:endParaRPr lang="en-US" sz="3200" dirty="0" smtClean="0">
              <a:solidFill>
                <a:srgbClr val="0000CC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b)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vị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bằng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nhau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;</a:t>
            </a:r>
            <a:endParaRPr lang="en-US" sz="3200" dirty="0" smtClean="0">
              <a:solidFill>
                <a:srgbClr val="0000CC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c)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cùng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phía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bù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nhau</a:t>
            </a:r>
            <a:r>
              <a:rPr lang="en-US" sz="3200" i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41844" t="41783" r="25399" b="25215"/>
          <a:stretch>
            <a:fillRect/>
          </a:stretch>
        </p:blipFill>
        <p:spPr bwMode="auto">
          <a:xfrm>
            <a:off x="2514600" y="283874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67000" y="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Luyện</a:t>
            </a:r>
            <a:r>
              <a:rPr lang="en-US" sz="36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tập</a:t>
            </a:r>
            <a:endParaRPr lang="en-US" sz="36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2822" y="802037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Bài</a:t>
            </a:r>
            <a:r>
              <a:rPr lang="en-US" sz="3000" b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35/94: </a:t>
            </a:r>
            <a:r>
              <a:rPr lang="vi-VN" sz="3000" b="1" dirty="0" smtClean="0">
                <a:latin typeface="Times New Roman" charset="0"/>
                <a:ea typeface="Times New Roman" charset="0"/>
                <a:cs typeface="Times New Roman" charset="0"/>
              </a:rPr>
              <a:t>Cho tam giác ABC. Qua đỉnh A vẽ đường thẳng a song song với BC. Qua đỉnh B vẽ đường thẳng b song song với AC. Hỏi vẽ được mấy đường thẳng a, mấy đường thẳng b, vì sao ?</a:t>
            </a:r>
            <a:endParaRPr lang="en-US" sz="30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355272"/>
            <a:ext cx="929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vi-VN" sz="3000" dirty="0" smtClean="0">
                <a:latin typeface="Times New Roman" charset="0"/>
                <a:ea typeface="Times New Roman" charset="0"/>
                <a:cs typeface="Times New Roman" charset="0"/>
              </a:rPr>
              <a:t>Theo tiên đề Ơ-clit về đường thẳng song song thì </a:t>
            </a:r>
            <a:r>
              <a:rPr lang="vi-VN" sz="3000" u="sng" dirty="0" smtClean="0">
                <a:latin typeface="Times New Roman" charset="0"/>
                <a:ea typeface="Times New Roman" charset="0"/>
                <a:cs typeface="Times New Roman" charset="0"/>
              </a:rPr>
              <a:t>chỉ vẽ được một</a:t>
            </a:r>
            <a:r>
              <a:rPr lang="en-US" sz="3000" u="sng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vi-VN" sz="3000" dirty="0" smtClean="0">
                <a:latin typeface="Times New Roman" charset="0"/>
                <a:ea typeface="Times New Roman" charset="0"/>
                <a:cs typeface="Times New Roman" charset="0"/>
              </a:rPr>
              <a:t>đường thẳng a</a:t>
            </a:r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, a//</a:t>
            </a:r>
            <a:r>
              <a:rPr lang="vi-VN" sz="3000" dirty="0" smtClean="0">
                <a:latin typeface="Times New Roman" charset="0"/>
                <a:ea typeface="Times New Roman" charset="0"/>
                <a:cs typeface="Times New Roman" charset="0"/>
              </a:rPr>
              <a:t>BC, một đường thẳng b</a:t>
            </a:r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, b//</a:t>
            </a:r>
            <a:r>
              <a:rPr lang="vi-VN" sz="3000" dirty="0" smtClean="0">
                <a:latin typeface="Times New Roman" charset="0"/>
                <a:ea typeface="Times New Roman" charset="0"/>
                <a:cs typeface="Times New Roman" charset="0"/>
              </a:rPr>
              <a:t>AC.</a:t>
            </a:r>
            <a:endParaRPr lang="en-US" sz="3000" i="1" dirty="0" smtClean="0">
              <a:solidFill>
                <a:srgbClr val="0000CC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04" y="1781366"/>
            <a:ext cx="5151782" cy="233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_Văn_Bản 3"/>
          <p:cNvSpPr txBox="1"/>
          <p:nvPr/>
        </p:nvSpPr>
        <p:spPr>
          <a:xfrm>
            <a:off x="-304800" y="228600"/>
            <a:ext cx="157420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8357180" y="6536886"/>
          <a:ext cx="710620" cy="244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5" name="Equation" r:id="rId4" imgW="3073320" imgH="1066680" progId="Equation.DSMT4">
                  <p:embed/>
                </p:oleObj>
              </mc:Choice>
              <mc:Fallback>
                <p:oleObj name="Equation" r:id="rId4" imgW="3073320" imgH="10666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7180" y="6536886"/>
                        <a:ext cx="710620" cy="244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7577" y="1772199"/>
            <a:ext cx="3419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138" y="6092963"/>
            <a:ext cx="38671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0372" y="5597772"/>
            <a:ext cx="6134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5648" y="5088681"/>
            <a:ext cx="456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6138" y="4593408"/>
            <a:ext cx="4962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74267" y="4021569"/>
            <a:ext cx="556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charset="0"/>
                <a:ea typeface="Times New Roman" charset="0"/>
                <a:cs typeface="Times New Roman" charset="0"/>
              </a:rPr>
              <a:t>Vì</a:t>
            </a:r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 a//b (</a:t>
            </a:r>
            <a:r>
              <a:rPr lang="en-US" sz="2600" dirty="0" err="1" smtClean="0">
                <a:latin typeface="Times New Roman" charset="0"/>
                <a:ea typeface="Times New Roman" charset="0"/>
                <a:cs typeface="Times New Roman" charset="0"/>
              </a:rPr>
              <a:t>đề</a:t>
            </a:r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00" dirty="0" err="1" smtClean="0">
                <a:latin typeface="Times New Roman" charset="0"/>
                <a:ea typeface="Times New Roman" charset="0"/>
                <a:cs typeface="Times New Roman" charset="0"/>
              </a:rPr>
              <a:t>cho</a:t>
            </a:r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sz="2600" dirty="0" err="1" smtClean="0">
                <a:latin typeface="Times New Roman" charset="0"/>
                <a:ea typeface="Times New Roman" charset="0"/>
                <a:cs typeface="Times New Roman" charset="0"/>
              </a:rPr>
              <a:t>nên</a:t>
            </a:r>
            <a:endParaRPr lang="vi-VN" sz="2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648" y="616766"/>
            <a:ext cx="972378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36/94: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23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cho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biết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a//b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c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cắt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tại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A,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cắt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b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tại</a:t>
            </a:r>
            <a:endParaRPr lang="en-US" sz="28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B.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Hãy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điền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vào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chỗ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trống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(...)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925" y="4057173"/>
            <a:ext cx="8515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Giải</a:t>
            </a:r>
            <a:r>
              <a:rPr lang="en-US" sz="26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2632692" y="42108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Luyện</a:t>
            </a:r>
            <a:r>
              <a:rPr lang="en-US" sz="36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tập</a:t>
            </a:r>
            <a:endParaRPr lang="en-US" sz="36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4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2" cstate="print"/>
          <a:srcRect l="14907" t="9907" r="1863" b="30650"/>
          <a:stretch>
            <a:fillRect/>
          </a:stretch>
        </p:blipFill>
        <p:spPr bwMode="auto">
          <a:xfrm>
            <a:off x="2156267" y="2130294"/>
            <a:ext cx="5105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686800" cy="1371600"/>
          </a:xfrm>
        </p:spPr>
        <p:txBody>
          <a:bodyPr tIns="0" bIns="0">
            <a:noAutofit/>
          </a:bodyPr>
          <a:lstStyle/>
          <a:p>
            <a:pPr algn="l"/>
            <a:r>
              <a:rPr lang="en-US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Bài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 37/95: </a:t>
            </a:r>
            <a:r>
              <a:rPr lang="en-US" sz="32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Cho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24 (a // b).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Hãy</a:t>
            </a:r>
            <a:r>
              <a:rPr lang="en-US" sz="32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nêu</a:t>
            </a:r>
            <a:r>
              <a:rPr lang="en-US" sz="32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tên</a:t>
            </a:r>
            <a:r>
              <a:rPr lang="en-US" sz="32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cặp</a:t>
            </a:r>
            <a:r>
              <a:rPr lang="en-US" sz="32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32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bằng</a:t>
            </a:r>
            <a:r>
              <a:rPr lang="en-US" sz="32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nhau</a:t>
            </a:r>
            <a:r>
              <a:rPr lang="en-US" sz="32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32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u="sng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tam </a:t>
            </a:r>
            <a:r>
              <a:rPr lang="en-US" sz="3200" b="1" u="sng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giác</a:t>
            </a:r>
            <a:r>
              <a:rPr lang="en-US" sz="3200" b="1" u="sng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CAB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CDE.</a:t>
            </a:r>
            <a:endParaRPr lang="en-US" sz="32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178" name="AutoShape 2" descr="Giải bài 37 trang 95 Toán 7 Tập 1 | Giải bài tập Toán 7"/>
          <p:cNvSpPr>
            <a:spLocks noChangeAspect="1" noChangeArrowheads="1"/>
          </p:cNvSpPr>
          <p:nvPr/>
        </p:nvSpPr>
        <p:spPr bwMode="auto">
          <a:xfrm>
            <a:off x="155575" y="6175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AutoShape 4" descr="Giải bài 37 trang 95 Toán 7 Tập 1 | Giải bài tập Toán 7"/>
          <p:cNvSpPr>
            <a:spLocks noChangeAspect="1" noChangeArrowheads="1"/>
          </p:cNvSpPr>
          <p:nvPr/>
        </p:nvSpPr>
        <p:spPr bwMode="auto">
          <a:xfrm>
            <a:off x="155575" y="6175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2" name="AutoShape 6" descr="Giải bài 37 trang 95 Toán 7 Tập 1 | Giải bài tập Toán 7"/>
          <p:cNvSpPr>
            <a:spLocks noChangeAspect="1" noChangeArrowheads="1"/>
          </p:cNvSpPr>
          <p:nvPr/>
        </p:nvSpPr>
        <p:spPr bwMode="auto">
          <a:xfrm>
            <a:off x="155575" y="8080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AutoShape 8" descr="Giải bài 37 trang 95 Toán 7 Tập 1 | Giải bài tập Toán 7"/>
          <p:cNvSpPr>
            <a:spLocks noChangeAspect="1" noChangeArrowheads="1"/>
          </p:cNvSpPr>
          <p:nvPr/>
        </p:nvSpPr>
        <p:spPr bwMode="auto">
          <a:xfrm>
            <a:off x="155575" y="6175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605931"/>
            <a:ext cx="57912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0856" y="5193871"/>
            <a:ext cx="5257800" cy="67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4030" y="5881434"/>
            <a:ext cx="5562600" cy="57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632" y="4142509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Giải</a:t>
            </a:r>
            <a:r>
              <a:rPr 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121145"/>
            <a:ext cx="843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Vì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a // b (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đề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cho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nên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tam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giác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ABC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tam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giác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DEC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2692" y="42108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Luyện</a:t>
            </a:r>
            <a:r>
              <a:rPr lang="en-US" sz="36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tập</a:t>
            </a:r>
            <a:endParaRPr lang="en-US" sz="36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4111" y="1028227"/>
            <a:ext cx="9250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38/ 95: </a:t>
            </a:r>
            <a:r>
              <a:rPr lang="vi-VN" sz="2800" b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Hãy điền vào chỗ </a:t>
            </a:r>
            <a:br>
              <a:rPr lang="vi-VN" sz="2800" b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vi-VN" sz="2800" b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trống</a:t>
            </a:r>
            <a:r>
              <a:rPr lang="en-US" sz="2800" b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(...)</a:t>
            </a:r>
            <a:r>
              <a:rPr lang="vi-VN" sz="2800" b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 trong bảng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sz="2800" b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918" y="904695"/>
            <a:ext cx="33813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0141" y="2984195"/>
            <a:ext cx="4742233" cy="59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9500" y="3667864"/>
            <a:ext cx="804283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9004" y="4295200"/>
            <a:ext cx="734450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150" y="2294556"/>
                <a:ext cx="9379350" cy="2696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 </a:t>
                </a:r>
                <a:r>
                  <a:rPr lang="en-US" sz="2800" dirty="0" err="1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Biết</a:t>
                </a:r>
                <a:r>
                  <a:rPr lang="en-US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d // d’ (h.25a) </a:t>
                </a:r>
                <a:r>
                  <a:rPr lang="en-US" sz="2800" dirty="0" err="1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thì</a:t>
                </a:r>
                <a:r>
                  <a:rPr lang="en-US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suy</a:t>
                </a:r>
                <a:r>
                  <a:rPr lang="en-US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ra</a:t>
                </a:r>
                <a:r>
                  <a:rPr lang="en-US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E31E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E31E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vi-VN" sz="2800" b="0" i="1" smtClean="0">
                                <a:solidFill>
                                  <a:srgbClr val="0E31E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 </m:t>
                            </m:r>
                            <m:r>
                              <a:rPr lang="vi-VN" sz="2800" b="0" i="1" smtClean="0">
                                <a:solidFill>
                                  <a:srgbClr val="0E31E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vi-VN" sz="2800" b="0" i="1" smtClean="0">
                                <a:solidFill>
                                  <a:srgbClr val="0E31E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1</m:t>
                            </m:r>
                          </m:sub>
                        </m:sSub>
                        <m:r>
                          <a:rPr lang="vi-VN" sz="2800" b="0" i="1">
                            <a:solidFill>
                              <a:srgbClr val="0E31E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</m:e>
                    </m:acc>
                    <m:r>
                      <a:rPr lang="vi-VN" sz="2800" b="0" i="1">
                        <a:solidFill>
                          <a:srgbClr val="0E31E2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E31E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E31E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vi-VN" sz="2800" b="0" i="1" smtClean="0">
                                <a:solidFill>
                                  <a:srgbClr val="0E31E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 </m:t>
                            </m:r>
                            <m:r>
                              <a:rPr lang="en-US" sz="2800" b="0" i="1">
                                <a:solidFill>
                                  <a:srgbClr val="0E31E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vi-VN" sz="2800" b="0" i="1" smtClean="0">
                                <a:solidFill>
                                  <a:srgbClr val="0E31E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  <m:r>
                          <a:rPr lang="vi-VN" sz="2800" b="0" i="1">
                            <a:solidFill>
                              <a:srgbClr val="0E31E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</m:e>
                    </m:acc>
                    <m:r>
                      <a:rPr lang="vi-VN" sz="2800" b="0" i="1" smtClean="0">
                        <a:solidFill>
                          <a:srgbClr val="0E31E2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, </m:t>
                    </m:r>
                  </m:oMath>
                </a14:m>
                <a:r>
                  <a:rPr lang="mr-IN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…………………………………</a:t>
                </a:r>
                <a:endParaRPr lang="en-US" sz="2800" dirty="0" smtClean="0">
                  <a:solidFill>
                    <a:srgbClr val="0E31E2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lang="en-US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b) </a:t>
                </a:r>
                <a:r>
                  <a:rPr lang="mr-IN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………………………………………………</a:t>
                </a:r>
                <a:r>
                  <a:rPr lang="vi-VN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.................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lang="en-US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c) </a:t>
                </a:r>
                <a:r>
                  <a:rPr lang="mr-IN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……………………………………………………</a:t>
                </a:r>
                <a:r>
                  <a:rPr lang="vi-VN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...</a:t>
                </a:r>
                <a:endParaRPr lang="en-US" sz="2800" dirty="0">
                  <a:solidFill>
                    <a:srgbClr val="0E31E2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" y="2294556"/>
                <a:ext cx="9379350" cy="2696444"/>
              </a:xfrm>
              <a:prstGeom prst="rect">
                <a:avLst/>
              </a:prstGeom>
              <a:blipFill rotWithShape="0">
                <a:blip r:embed="rId7"/>
                <a:stretch>
                  <a:fillRect l="-1300" b="-2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632692" y="42108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Luyện</a:t>
            </a:r>
            <a:r>
              <a:rPr lang="en-US" sz="36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tập</a:t>
            </a:r>
            <a:endParaRPr lang="en-US" sz="36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30" y="4959225"/>
            <a:ext cx="86324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* </a:t>
            </a:r>
            <a:r>
              <a:rPr lang="en-US" sz="28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Nếu</a:t>
            </a:r>
            <a:r>
              <a:rPr lang="en-US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cắt</a:t>
            </a:r>
            <a:r>
              <a:rPr lang="en-US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song song </a:t>
            </a:r>
            <a:r>
              <a:rPr lang="en-US" sz="28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thì</a:t>
            </a:r>
            <a:r>
              <a:rPr lang="en-US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a) </a:t>
            </a:r>
            <a:r>
              <a:rPr lang="mr-IN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…………………………………</a:t>
            </a:r>
            <a:r>
              <a:rPr lang="vi-VN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vi-VN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vi-VN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b) </a:t>
            </a:r>
            <a:r>
              <a:rPr lang="mr-IN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…………………………………</a:t>
            </a:r>
            <a:r>
              <a:rPr lang="vi-VN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vi-VN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vi-VN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c) </a:t>
            </a:r>
            <a:r>
              <a:rPr lang="mr-IN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…………………………………</a:t>
            </a:r>
            <a:endParaRPr lang="en-US" sz="2800" dirty="0">
              <a:solidFill>
                <a:srgbClr val="0E31E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370356"/>
            <a:ext cx="4488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Hai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so le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bằng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nhau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675" y="5791380"/>
            <a:ext cx="4060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Hai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vị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bằng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nhau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733" y="6227826"/>
            <a:ext cx="4887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Hai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cùng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phía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bù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nhau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15958" t="18831" r="31560" b="18831"/>
          <a:stretch>
            <a:fillRect/>
          </a:stretch>
        </p:blipFill>
        <p:spPr bwMode="auto">
          <a:xfrm>
            <a:off x="6662496" y="787860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71390"/>
            <a:ext cx="5867400" cy="57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744230"/>
            <a:ext cx="5216324" cy="52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32692" y="42108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Luyện</a:t>
            </a:r>
            <a:r>
              <a:rPr lang="en-US" sz="36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tập</a:t>
            </a:r>
            <a:endParaRPr lang="en-US" sz="36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" y="787860"/>
                <a:ext cx="9379350" cy="3345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 </a:t>
                </a:r>
                <a:r>
                  <a:rPr lang="en-US" sz="2800" dirty="0" err="1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Biết</a:t>
                </a:r>
                <a:r>
                  <a:rPr lang="en-US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: (h.25b) </a:t>
                </a:r>
                <a:r>
                  <a:rPr lang="en-US" sz="2800" dirty="0" err="1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thì</a:t>
                </a:r>
                <a:r>
                  <a:rPr lang="en-US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suy</a:t>
                </a:r>
                <a:r>
                  <a:rPr lang="en-US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ra</a:t>
                </a:r>
                <a:r>
                  <a:rPr lang="en-US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E31E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E31E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vi-VN" sz="2800" b="0" i="1" smtClean="0">
                                <a:solidFill>
                                  <a:srgbClr val="0E31E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 </m:t>
                            </m:r>
                            <m:r>
                              <a:rPr lang="vi-VN" sz="2800" b="0" i="1" smtClean="0">
                                <a:solidFill>
                                  <a:srgbClr val="0E31E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vi-VN" sz="2800" b="0" i="1" smtClean="0">
                                <a:solidFill>
                                  <a:srgbClr val="0E31E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4</m:t>
                            </m:r>
                          </m:sub>
                        </m:sSub>
                        <m:r>
                          <a:rPr lang="vi-VN" sz="2800" b="0" i="1">
                            <a:solidFill>
                              <a:srgbClr val="0E31E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</m:e>
                    </m:acc>
                    <m:r>
                      <a:rPr lang="vi-VN" sz="2800" b="0" i="1" smtClean="0">
                        <a:solidFill>
                          <a:srgbClr val="0E31E2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E31E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E31E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vi-VN" sz="2800" b="0" i="1" smtClean="0">
                                <a:solidFill>
                                  <a:srgbClr val="0E31E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vi-VN" sz="2800" i="1" smtClean="0">
                                <a:solidFill>
                                  <a:srgbClr val="0E31E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B</m:t>
                            </m:r>
                          </m:e>
                          <m:sub>
                            <m:r>
                              <a:rPr lang="vi-VN" sz="2800" b="0" i="1" smtClean="0">
                                <a:solidFill>
                                  <a:srgbClr val="0E31E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vi-VN" sz="2800" i="1">
                            <a:solidFill>
                              <a:srgbClr val="0E31E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2800" dirty="0" smtClean="0">
                  <a:solidFill>
                    <a:srgbClr val="0E31E2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sz="2800" dirty="0" err="1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oặc</a:t>
                </a:r>
                <a:r>
                  <a:rPr lang="en-US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b) </a:t>
                </a:r>
                <a:r>
                  <a:rPr lang="mr-IN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……………………………………………</a:t>
                </a:r>
                <a:endParaRPr lang="vi-VN" sz="2800" dirty="0" smtClean="0">
                  <a:solidFill>
                    <a:srgbClr val="0E31E2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hoặc</a:t>
                </a:r>
                <a:r>
                  <a:rPr lang="en-US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c) </a:t>
                </a:r>
                <a:r>
                  <a:rPr lang="mr-IN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……………………………………………</a:t>
                </a:r>
                <a:endParaRPr lang="en-US" sz="2800" dirty="0" smtClean="0">
                  <a:solidFill>
                    <a:srgbClr val="0E31E2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Thì</a:t>
                </a:r>
                <a:r>
                  <a:rPr lang="en-US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suy</a:t>
                </a:r>
                <a:r>
                  <a:rPr lang="en-US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ra</a:t>
                </a:r>
                <a:r>
                  <a:rPr lang="en-US" sz="2800" dirty="0" smtClean="0">
                    <a:solidFill>
                      <a:srgbClr val="0E31E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d//d’</a:t>
                </a:r>
                <a:endParaRPr lang="en-US" sz="2800" dirty="0">
                  <a:solidFill>
                    <a:srgbClr val="0E31E2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87860"/>
                <a:ext cx="9379350" cy="3345083"/>
              </a:xfrm>
              <a:prstGeom prst="rect">
                <a:avLst/>
              </a:prstGeom>
              <a:blipFill rotWithShape="0">
                <a:blip r:embed="rId5"/>
                <a:stretch>
                  <a:fillRect l="-1300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2400" y="4132943"/>
            <a:ext cx="643798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* </a:t>
            </a:r>
            <a:r>
              <a:rPr lang="en-US" sz="28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Nếu</a:t>
            </a:r>
            <a:r>
              <a:rPr lang="en-US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cắt</a:t>
            </a:r>
            <a:r>
              <a:rPr lang="en-US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en-US" sz="2800" dirty="0" err="1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mà</a:t>
            </a:r>
            <a:r>
              <a:rPr lang="en-US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 a) </a:t>
            </a:r>
            <a:r>
              <a:rPr lang="mr-IN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…………………………………</a:t>
            </a:r>
            <a:r>
              <a:rPr lang="vi-VN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vi-VN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vi-VN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hoặc b) </a:t>
            </a:r>
            <a:r>
              <a:rPr lang="mr-IN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…………………………………</a:t>
            </a:r>
            <a:r>
              <a:rPr lang="vi-VN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vi-VN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vi-VN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hoặc c) </a:t>
            </a:r>
            <a:r>
              <a:rPr lang="mr-IN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…………………………………</a:t>
            </a:r>
            <a:endParaRPr lang="vi-VN" sz="2800" dirty="0" smtClean="0">
              <a:solidFill>
                <a:srgbClr val="0E31E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vi-VN" sz="2800" dirty="0" smtClean="0">
                <a:solidFill>
                  <a:srgbClr val="0E31E2"/>
                </a:solidFill>
                <a:latin typeface="Times New Roman" charset="0"/>
                <a:ea typeface="Times New Roman" charset="0"/>
                <a:cs typeface="Times New Roman" charset="0"/>
              </a:rPr>
              <a:t>hì hai đường thẳng đó song song với nhau</a:t>
            </a:r>
            <a:endParaRPr lang="en-US" sz="2800" dirty="0">
              <a:solidFill>
                <a:srgbClr val="0E31E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7024" y="4531499"/>
            <a:ext cx="4488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Hai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so le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bằng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nhau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1026" y="4952927"/>
            <a:ext cx="4060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Hai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vị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bằng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nhau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5374355"/>
            <a:ext cx="4439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Hai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cùng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phía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nhau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26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</TotalTime>
  <Words>724</Words>
  <Application>Microsoft Macintosh PowerPoint</Application>
  <PresentationFormat>On-screen Show (4:3)</PresentationFormat>
  <Paragraphs>81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Cambria Math</vt:lpstr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Ở hình vẽ sau, đường thẳng nào song song với BC, đường thẳng nào song song với AC ? </vt:lpstr>
      <vt:lpstr>PowerPoint Presentation</vt:lpstr>
      <vt:lpstr>PowerPoint Presentation</vt:lpstr>
      <vt:lpstr>PowerPoint Presentation</vt:lpstr>
      <vt:lpstr>Bài 37/95: Cho hình 24 (a // b). Hãy nêu tên các cặp góc bằng nhau của hai tam giác CAB và CDE.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Thị trấn Đà Bắc - Hòa Bình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VHC Computer</dc:creator>
  <cp:lastModifiedBy>phanthithaonguyenn@gmail.com</cp:lastModifiedBy>
  <cp:revision>206</cp:revision>
  <dcterms:created xsi:type="dcterms:W3CDTF">2013-09-11T15:11:29Z</dcterms:created>
  <dcterms:modified xsi:type="dcterms:W3CDTF">2021-10-15T07:03:45Z</dcterms:modified>
</cp:coreProperties>
</file>